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91" r:id="rId3"/>
    <p:sldId id="277" r:id="rId4"/>
    <p:sldId id="257" r:id="rId5"/>
    <p:sldId id="272" r:id="rId6"/>
    <p:sldId id="278" r:id="rId7"/>
    <p:sldId id="279" r:id="rId8"/>
    <p:sldId id="280" r:id="rId9"/>
    <p:sldId id="282" r:id="rId10"/>
    <p:sldId id="283" r:id="rId11"/>
    <p:sldId id="284" r:id="rId12"/>
    <p:sldId id="285" r:id="rId13"/>
    <p:sldId id="286" r:id="rId14"/>
    <p:sldId id="287" r:id="rId15"/>
    <p:sldId id="288" r:id="rId16"/>
    <p:sldId id="289" r:id="rId17"/>
    <p:sldId id="290" r:id="rId18"/>
    <p:sldId id="34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16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47D4A-DC05-2B4A-8F39-82122EC27439}" type="datetimeFigureOut">
              <a:rPr lang="en-US" smtClean="0"/>
              <a:t>6/13/20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15711-0B88-104F-BE55-C29B2CFC5F4F}" type="slidenum">
              <a:rPr lang="en-US" smtClean="0"/>
              <a:t>‹#›</a:t>
            </a:fld>
            <a:endParaRPr lang="en-US"/>
          </a:p>
        </p:txBody>
      </p:sp>
    </p:spTree>
    <p:extLst>
      <p:ext uri="{BB962C8B-B14F-4D97-AF65-F5344CB8AC3E}">
        <p14:creationId xmlns:p14="http://schemas.microsoft.com/office/powerpoint/2010/main" val="61332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843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6/13/20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4055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6/13/20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89259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6/13/20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5426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21689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87628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65103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41683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81753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167628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33601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425460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6/13/20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49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416074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993216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882647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987870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05431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66453-56C3-4797-928D-EA3B0A679EED}" type="datetimeFigureOut">
              <a:rPr lang="en-US" smtClean="0"/>
              <a:t>6/13/20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3858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966453-56C3-4797-928D-EA3B0A679EED}" type="datetimeFigureOut">
              <a:rPr lang="en-US" smtClean="0"/>
              <a:t>6/13/20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61977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66453-56C3-4797-928D-EA3B0A679EED}" type="datetimeFigureOut">
              <a:rPr lang="en-US" smtClean="0"/>
              <a:t>6/13/20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7837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966453-56C3-4797-928D-EA3B0A679EED}" type="datetimeFigureOut">
              <a:rPr lang="en-US" smtClean="0"/>
              <a:t>6/13/20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669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6453-56C3-4797-928D-EA3B0A679EED}" type="datetimeFigureOut">
              <a:rPr lang="en-US" smtClean="0"/>
              <a:t>6/13/20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0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6/13/20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98335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6/13/20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090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6453-56C3-4797-928D-EA3B0A679EED}" type="datetimeFigureOut">
              <a:rPr lang="en-US" smtClean="0"/>
              <a:t>6/13/20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0598B-739D-4A47-B5AB-79BF86413B47}" type="slidenum">
              <a:rPr lang="en-US" smtClean="0"/>
              <a:t>‹#›</a:t>
            </a:fld>
            <a:endParaRPr lang="en-US"/>
          </a:p>
        </p:txBody>
      </p:sp>
    </p:spTree>
    <p:extLst>
      <p:ext uri="{BB962C8B-B14F-4D97-AF65-F5344CB8AC3E}">
        <p14:creationId xmlns:p14="http://schemas.microsoft.com/office/powerpoint/2010/main" val="1548370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25062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240690" y="1152767"/>
            <a:ext cx="2845409" cy="2325893"/>
          </a:xfrm>
          <a:prstGeom prst="rect">
            <a:avLst/>
          </a:prstGeom>
          <a:solidFill>
            <a:schemeClr val="bg1"/>
          </a:solidFill>
        </p:spPr>
        <p:txBody>
          <a:bodyPr wrap="square">
            <a:spAutoFit/>
          </a:bodyPr>
          <a:lstStyle/>
          <a:p>
            <a:pPr algn="ctr">
              <a:lnSpc>
                <a:spcPct val="115000"/>
              </a:lnSpc>
              <a:spcBef>
                <a:spcPts val="900"/>
              </a:spcBef>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guard the gospel</a:t>
            </a:r>
            <a:endParaRPr lang="en-US" sz="11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88CD8F20-5897-4437-B467-115232566B4E}"/>
              </a:ext>
            </a:extLst>
          </p:cNvPr>
          <p:cNvSpPr/>
          <p:nvPr/>
        </p:nvSpPr>
        <p:spPr>
          <a:xfrm>
            <a:off x="6157413" y="4949997"/>
            <a:ext cx="2986587" cy="548099"/>
          </a:xfrm>
          <a:prstGeom prst="rect">
            <a:avLst/>
          </a:prstGeom>
          <a:solidFill>
            <a:srgbClr val="FF0000"/>
          </a:solidFill>
        </p:spPr>
        <p:txBody>
          <a:bodyPr wrap="non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1:12-20</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8" name="Rectangle 7">
            <a:extLst>
              <a:ext uri="{FF2B5EF4-FFF2-40B4-BE49-F238E27FC236}">
                <a16:creationId xmlns:a16="http://schemas.microsoft.com/office/drawing/2014/main" id="{68715BA3-1169-F840-89C9-B324CCA0A0F5}"/>
              </a:ext>
            </a:extLst>
          </p:cNvPr>
          <p:cNvSpPr>
            <a:spLocks noChangeArrowheads="1"/>
          </p:cNvSpPr>
          <p:nvPr/>
        </p:nvSpPr>
        <p:spPr bwMode="auto">
          <a:xfrm>
            <a:off x="-23813" y="5607336"/>
            <a:ext cx="9252520" cy="125066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Thousands of files in 49 languages for free at BibleStudyDownloads.org</a:t>
            </a:r>
          </a:p>
        </p:txBody>
      </p:sp>
    </p:spTree>
    <p:extLst>
      <p:ext uri="{BB962C8B-B14F-4D97-AF65-F5344CB8AC3E}">
        <p14:creationId xmlns:p14="http://schemas.microsoft.com/office/powerpoint/2010/main" val="84781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5BA5EA58-47B5-4041-B83A-FF634F70D564}"/>
              </a:ext>
            </a:extLst>
          </p:cNvPr>
          <p:cNvSpPr/>
          <p:nvPr/>
        </p:nvSpPr>
        <p:spPr>
          <a:xfrm>
            <a:off x="366712" y="672316"/>
            <a:ext cx="8410575" cy="4832092"/>
          </a:xfrm>
          <a:prstGeom prst="rect">
            <a:avLst/>
          </a:prstGeom>
        </p:spPr>
        <p:txBody>
          <a:bodyPr wrap="square">
            <a:spAutoFit/>
          </a:bodyPr>
          <a:lstStyle/>
          <a:p>
            <a:r>
              <a:rPr lang="en-US" sz="2800" b="1" u="sng" dirty="0">
                <a:solidFill>
                  <a:schemeClr val="bg1"/>
                </a:solidFill>
                <a:latin typeface="Times New Roman" panose="02020603050405020304" pitchFamily="18" charset="0"/>
                <a:cs typeface="Times New Roman" panose="02020603050405020304" pitchFamily="18" charset="0"/>
              </a:rPr>
              <a:t>Insolent opponent - hubris									</a:t>
            </a:r>
          </a:p>
          <a:p>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“The corresponding abstract noun is </a:t>
            </a:r>
            <a:r>
              <a:rPr lang="en-US" sz="2800" i="1" dirty="0">
                <a:solidFill>
                  <a:schemeClr val="bg1"/>
                </a:solidFill>
                <a:latin typeface="Times New Roman" panose="02020603050405020304" pitchFamily="18" charset="0"/>
                <a:cs typeface="Times New Roman" panose="02020603050405020304" pitchFamily="18" charset="0"/>
              </a:rPr>
              <a:t>hubris</a:t>
            </a:r>
            <a:r>
              <a:rPr lang="en-US" sz="2800" dirty="0">
                <a:solidFill>
                  <a:schemeClr val="bg1"/>
                </a:solidFill>
                <a:latin typeface="Times New Roman" panose="02020603050405020304" pitchFamily="18" charset="0"/>
                <a:cs typeface="Times New Roman" panose="02020603050405020304" pitchFamily="18" charset="0"/>
              </a:rPr>
              <a:t>, which Aristotle defines: ‘</a:t>
            </a:r>
            <a:r>
              <a:rPr lang="en-US" sz="2800" i="1" dirty="0">
                <a:solidFill>
                  <a:schemeClr val="bg1"/>
                </a:solidFill>
                <a:latin typeface="Times New Roman" panose="02020603050405020304" pitchFamily="18" charset="0"/>
                <a:cs typeface="Times New Roman" panose="02020603050405020304" pitchFamily="18" charset="0"/>
              </a:rPr>
              <a:t>Hubris</a:t>
            </a:r>
            <a:r>
              <a:rPr lang="en-US" sz="2800" dirty="0">
                <a:solidFill>
                  <a:schemeClr val="bg1"/>
                </a:solidFill>
                <a:latin typeface="Times New Roman" panose="02020603050405020304" pitchFamily="18" charset="0"/>
                <a:cs typeface="Times New Roman" panose="02020603050405020304" pitchFamily="18" charset="0"/>
              </a:rPr>
              <a:t> means to hurt and to grieve people, in such a way that shame comes to the man who is hurt and grieved, and not that the person who inflicts the hurt and injury may gain anything else in addition to what he already possesses, but simply that he may find delight in his own cruelty and in the suffering of the other person.’”</a:t>
            </a:r>
          </a:p>
          <a:p>
            <a:pPr algn="ctr"/>
            <a:r>
              <a:rPr lang="en-US" sz="2800" b="1" dirty="0">
                <a:solidFill>
                  <a:schemeClr val="bg1"/>
                </a:solidFill>
                <a:latin typeface="Times New Roman" panose="02020603050405020304" pitchFamily="18" charset="0"/>
                <a:cs typeface="Times New Roman" panose="02020603050405020304" pitchFamily="18" charset="0"/>
              </a:rPr>
              <a:t>William Barclay</a:t>
            </a:r>
          </a:p>
        </p:txBody>
      </p:sp>
    </p:spTree>
    <p:extLst>
      <p:ext uri="{BB962C8B-B14F-4D97-AF65-F5344CB8AC3E}">
        <p14:creationId xmlns:p14="http://schemas.microsoft.com/office/powerpoint/2010/main" val="282887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4098" name="Picture 2" descr="From athletic champ to POW camp: Louis Zamperini's story of ...">
            <a:extLst>
              <a:ext uri="{FF2B5EF4-FFF2-40B4-BE49-F238E27FC236}">
                <a16:creationId xmlns:a16="http://schemas.microsoft.com/office/drawing/2014/main" id="{C4810EAF-B138-47B5-AB4B-79488F7B1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134" y="1228725"/>
            <a:ext cx="7321731" cy="4343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4416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Out of Darkness Comes Light - The Pappas Post">
            <a:extLst>
              <a:ext uri="{FF2B5EF4-FFF2-40B4-BE49-F238E27FC236}">
                <a16:creationId xmlns:a16="http://schemas.microsoft.com/office/drawing/2014/main" id="{AA4770D1-51BB-48E7-92CA-A8FD9F0A6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2" r="6720" b="2"/>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D65F108-35F5-40A7-9B9D-354B7CEC1427}"/>
              </a:ext>
            </a:extLst>
          </p:cNvPr>
          <p:cNvSpPr/>
          <p:nvPr/>
        </p:nvSpPr>
        <p:spPr>
          <a:xfrm>
            <a:off x="1114424" y="721719"/>
            <a:ext cx="6915150" cy="548099"/>
          </a:xfrm>
          <a:prstGeom prst="rect">
            <a:avLst/>
          </a:prstGeom>
          <a:solidFill>
            <a:schemeClr val="bg1"/>
          </a:solidFill>
        </p:spPr>
        <p:txBody>
          <a:bodyPr wrap="square">
            <a:spAutoFit/>
          </a:bodyPr>
          <a:lstStyle/>
          <a:p>
            <a:pPr>
              <a:lnSpc>
                <a:spcPct val="115000"/>
              </a:lnSpc>
              <a:spcBef>
                <a:spcPts val="1200"/>
              </a:spcBef>
            </a:pPr>
            <a:r>
              <a:rPr lang="en-US" sz="2800" i="1" dirty="0">
                <a:solidFill>
                  <a:srgbClr val="000000"/>
                </a:solidFill>
                <a:uFill>
                  <a:solidFill>
                    <a:srgbClr val="000000"/>
                  </a:solidFill>
                </a:uFill>
                <a:latin typeface="Times New Roman" panose="02020603050405020304" pitchFamily="18" charset="0"/>
                <a:ea typeface="Arial Unicode MS"/>
                <a:cs typeface="Arial Unicode MS"/>
              </a:rPr>
              <a:t>Apply the gospel to your own life </a:t>
            </a:r>
            <a:r>
              <a:rPr lang="en-US" sz="2800" dirty="0">
                <a:solidFill>
                  <a:srgbClr val="000000"/>
                </a:solidFill>
                <a:uFill>
                  <a:solidFill>
                    <a:srgbClr val="000000"/>
                  </a:solidFill>
                </a:uFill>
                <a:latin typeface="Times New Roman" panose="02020603050405020304" pitchFamily="18" charset="0"/>
                <a:ea typeface="Arial Unicode MS"/>
                <a:cs typeface="Arial Unicode MS"/>
              </a:rPr>
              <a:t>(1:12-17)</a:t>
            </a:r>
          </a:p>
        </p:txBody>
      </p:sp>
      <p:sp>
        <p:nvSpPr>
          <p:cNvPr id="3" name="Rectangle 2">
            <a:extLst>
              <a:ext uri="{FF2B5EF4-FFF2-40B4-BE49-F238E27FC236}">
                <a16:creationId xmlns:a16="http://schemas.microsoft.com/office/drawing/2014/main" id="{60F9631E-D507-4AD4-811D-A67FF0AD8E8C}"/>
              </a:ext>
            </a:extLst>
          </p:cNvPr>
          <p:cNvSpPr/>
          <p:nvPr/>
        </p:nvSpPr>
        <p:spPr>
          <a:xfrm>
            <a:off x="1162091" y="1669804"/>
            <a:ext cx="5342232" cy="548099"/>
          </a:xfrm>
          <a:prstGeom prst="rect">
            <a:avLst/>
          </a:prstGeom>
          <a:solidFill>
            <a:schemeClr val="tx1"/>
          </a:solidFill>
        </p:spPr>
        <p:txBody>
          <a:bodyPr wrap="non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Credit God for life change (v. 12)</a:t>
            </a:r>
          </a:p>
        </p:txBody>
      </p:sp>
      <p:sp>
        <p:nvSpPr>
          <p:cNvPr id="4" name="Rectangle 3">
            <a:extLst>
              <a:ext uri="{FF2B5EF4-FFF2-40B4-BE49-F238E27FC236}">
                <a16:creationId xmlns:a16="http://schemas.microsoft.com/office/drawing/2014/main" id="{BBD0ABD1-0117-45CA-B6F2-8B940E93CB23}"/>
              </a:ext>
            </a:extLst>
          </p:cNvPr>
          <p:cNvSpPr/>
          <p:nvPr/>
        </p:nvSpPr>
        <p:spPr>
          <a:xfrm>
            <a:off x="1162091" y="2343839"/>
            <a:ext cx="5613715"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Recall pre-conversion state (v. 13)</a:t>
            </a:r>
          </a:p>
        </p:txBody>
      </p:sp>
      <p:sp>
        <p:nvSpPr>
          <p:cNvPr id="5" name="Rectangle 4">
            <a:extLst>
              <a:ext uri="{FF2B5EF4-FFF2-40B4-BE49-F238E27FC236}">
                <a16:creationId xmlns:a16="http://schemas.microsoft.com/office/drawing/2014/main" id="{461849D0-FA8D-4F74-B0F9-8050045D432F}"/>
              </a:ext>
            </a:extLst>
          </p:cNvPr>
          <p:cNvSpPr/>
          <p:nvPr/>
        </p:nvSpPr>
        <p:spPr>
          <a:xfrm>
            <a:off x="1162091" y="3036294"/>
            <a:ext cx="6029284"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Explain how God changed you (v. 14)</a:t>
            </a:r>
          </a:p>
        </p:txBody>
      </p:sp>
    </p:spTree>
    <p:extLst>
      <p:ext uri="{BB962C8B-B14F-4D97-AF65-F5344CB8AC3E}">
        <p14:creationId xmlns:p14="http://schemas.microsoft.com/office/powerpoint/2010/main" val="352606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5BA5EA58-47B5-4041-B83A-FF634F70D564}"/>
              </a:ext>
            </a:extLst>
          </p:cNvPr>
          <p:cNvSpPr/>
          <p:nvPr/>
        </p:nvSpPr>
        <p:spPr>
          <a:xfrm>
            <a:off x="366711" y="681841"/>
            <a:ext cx="8193628" cy="2246769"/>
          </a:xfrm>
          <a:prstGeom prst="rect">
            <a:avLst/>
          </a:prstGeom>
        </p:spPr>
        <p:txBody>
          <a:bodyPr wrap="square">
            <a:spAutoFit/>
          </a:bodyPr>
          <a:lstStyle/>
          <a:p>
            <a:r>
              <a:rPr lang="en-US" sz="2800" b="1" u="sng" dirty="0">
                <a:solidFill>
                  <a:schemeClr val="bg1"/>
                </a:solidFill>
                <a:latin typeface="Times New Roman" panose="02020603050405020304" pitchFamily="18" charset="0"/>
                <a:cs typeface="Times New Roman" panose="02020603050405020304" pitchFamily="18" charset="0"/>
              </a:rPr>
              <a:t>Philippians 1:29												</a:t>
            </a:r>
          </a:p>
          <a:p>
            <a:endParaRPr lang="en-US" sz="2800"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“For it has been </a:t>
            </a:r>
            <a:r>
              <a:rPr lang="en-US" sz="2800" u="sng" dirty="0">
                <a:solidFill>
                  <a:schemeClr val="bg1"/>
                </a:solidFill>
                <a:latin typeface="Times New Roman" panose="02020603050405020304" pitchFamily="18" charset="0"/>
                <a:cs typeface="Times New Roman" panose="02020603050405020304" pitchFamily="18" charset="0"/>
              </a:rPr>
              <a:t>granted to you</a:t>
            </a:r>
            <a:r>
              <a:rPr lang="en-US" sz="2800" dirty="0">
                <a:solidFill>
                  <a:schemeClr val="bg1"/>
                </a:solidFill>
                <a:latin typeface="Times New Roman" panose="02020603050405020304" pitchFamily="18" charset="0"/>
                <a:cs typeface="Times New Roman" panose="02020603050405020304" pitchFamily="18" charset="0"/>
              </a:rPr>
              <a:t> that for the sake of Christ you should not only believe in him but also suffer for his sake”</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4F05AA5-2386-4011-87BF-1F233F69EFD6}"/>
              </a:ext>
            </a:extLst>
          </p:cNvPr>
          <p:cNvSpPr/>
          <p:nvPr/>
        </p:nvSpPr>
        <p:spPr>
          <a:xfrm>
            <a:off x="366711" y="3242786"/>
            <a:ext cx="8329613" cy="2246769"/>
          </a:xfrm>
          <a:prstGeom prst="rect">
            <a:avLst/>
          </a:prstGeom>
        </p:spPr>
        <p:txBody>
          <a:bodyPr wrap="square">
            <a:spAutoFit/>
          </a:bodyPr>
          <a:lstStyle/>
          <a:p>
            <a:r>
              <a:rPr lang="en-US" sz="2800" b="1" u="sng" dirty="0">
                <a:solidFill>
                  <a:schemeClr val="bg1"/>
                </a:solidFill>
                <a:latin typeface="Times New Roman" panose="02020603050405020304" pitchFamily="18" charset="0"/>
                <a:cs typeface="Times New Roman" panose="02020603050405020304" pitchFamily="18" charset="0"/>
              </a:rPr>
              <a:t>Romans 2:4													</a:t>
            </a:r>
          </a:p>
          <a:p>
            <a:endParaRPr lang="en-US" sz="2800"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“Or do you presume on the riches of his kindness and forbearance and patience, not knowing that God's kindness is meant to lead you to repentance?”</a:t>
            </a:r>
          </a:p>
        </p:txBody>
      </p:sp>
    </p:spTree>
    <p:extLst>
      <p:ext uri="{BB962C8B-B14F-4D97-AF65-F5344CB8AC3E}">
        <p14:creationId xmlns:p14="http://schemas.microsoft.com/office/powerpoint/2010/main" val="185747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Out of Darkness Comes Light - The Pappas Post">
            <a:extLst>
              <a:ext uri="{FF2B5EF4-FFF2-40B4-BE49-F238E27FC236}">
                <a16:creationId xmlns:a16="http://schemas.microsoft.com/office/drawing/2014/main" id="{AA4770D1-51BB-48E7-92CA-A8FD9F0A6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2" r="6720" b="2"/>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D65F108-35F5-40A7-9B9D-354B7CEC1427}"/>
              </a:ext>
            </a:extLst>
          </p:cNvPr>
          <p:cNvSpPr/>
          <p:nvPr/>
        </p:nvSpPr>
        <p:spPr>
          <a:xfrm>
            <a:off x="1114424" y="721719"/>
            <a:ext cx="6915150" cy="548099"/>
          </a:xfrm>
          <a:prstGeom prst="rect">
            <a:avLst/>
          </a:prstGeom>
          <a:solidFill>
            <a:schemeClr val="bg1"/>
          </a:solidFill>
        </p:spPr>
        <p:txBody>
          <a:bodyPr wrap="square">
            <a:spAutoFit/>
          </a:bodyPr>
          <a:lstStyle/>
          <a:p>
            <a:pPr>
              <a:lnSpc>
                <a:spcPct val="115000"/>
              </a:lnSpc>
              <a:spcBef>
                <a:spcPts val="1200"/>
              </a:spcBef>
            </a:pPr>
            <a:r>
              <a:rPr lang="en-US" sz="2800" i="1" dirty="0">
                <a:solidFill>
                  <a:srgbClr val="000000"/>
                </a:solidFill>
                <a:uFill>
                  <a:solidFill>
                    <a:srgbClr val="000000"/>
                  </a:solidFill>
                </a:uFill>
                <a:latin typeface="Times New Roman" panose="02020603050405020304" pitchFamily="18" charset="0"/>
                <a:ea typeface="Arial Unicode MS"/>
                <a:cs typeface="Arial Unicode MS"/>
              </a:rPr>
              <a:t>Apply the gospel to your own life </a:t>
            </a:r>
            <a:r>
              <a:rPr lang="en-US" sz="2800" dirty="0">
                <a:solidFill>
                  <a:srgbClr val="000000"/>
                </a:solidFill>
                <a:uFill>
                  <a:solidFill>
                    <a:srgbClr val="000000"/>
                  </a:solidFill>
                </a:uFill>
                <a:latin typeface="Times New Roman" panose="02020603050405020304" pitchFamily="18" charset="0"/>
                <a:ea typeface="Arial Unicode MS"/>
                <a:cs typeface="Arial Unicode MS"/>
              </a:rPr>
              <a:t>(1:12-17)</a:t>
            </a:r>
          </a:p>
        </p:txBody>
      </p:sp>
      <p:sp>
        <p:nvSpPr>
          <p:cNvPr id="3" name="Rectangle 2">
            <a:extLst>
              <a:ext uri="{FF2B5EF4-FFF2-40B4-BE49-F238E27FC236}">
                <a16:creationId xmlns:a16="http://schemas.microsoft.com/office/drawing/2014/main" id="{60F9631E-D507-4AD4-811D-A67FF0AD8E8C}"/>
              </a:ext>
            </a:extLst>
          </p:cNvPr>
          <p:cNvSpPr/>
          <p:nvPr/>
        </p:nvSpPr>
        <p:spPr>
          <a:xfrm>
            <a:off x="1162091" y="1669804"/>
            <a:ext cx="5342232" cy="548099"/>
          </a:xfrm>
          <a:prstGeom prst="rect">
            <a:avLst/>
          </a:prstGeom>
          <a:solidFill>
            <a:schemeClr val="tx1"/>
          </a:solidFill>
        </p:spPr>
        <p:txBody>
          <a:bodyPr wrap="non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Credit God for life change (v. 12)</a:t>
            </a:r>
          </a:p>
        </p:txBody>
      </p:sp>
      <p:sp>
        <p:nvSpPr>
          <p:cNvPr id="4" name="Rectangle 3">
            <a:extLst>
              <a:ext uri="{FF2B5EF4-FFF2-40B4-BE49-F238E27FC236}">
                <a16:creationId xmlns:a16="http://schemas.microsoft.com/office/drawing/2014/main" id="{BBD0ABD1-0117-45CA-B6F2-8B940E93CB23}"/>
              </a:ext>
            </a:extLst>
          </p:cNvPr>
          <p:cNvSpPr/>
          <p:nvPr/>
        </p:nvSpPr>
        <p:spPr>
          <a:xfrm>
            <a:off x="1162091" y="2343839"/>
            <a:ext cx="5613715"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Recall pre-conversion state (v. 13)</a:t>
            </a:r>
          </a:p>
        </p:txBody>
      </p:sp>
      <p:sp>
        <p:nvSpPr>
          <p:cNvPr id="5" name="Rectangle 4">
            <a:extLst>
              <a:ext uri="{FF2B5EF4-FFF2-40B4-BE49-F238E27FC236}">
                <a16:creationId xmlns:a16="http://schemas.microsoft.com/office/drawing/2014/main" id="{461849D0-FA8D-4F74-B0F9-8050045D432F}"/>
              </a:ext>
            </a:extLst>
          </p:cNvPr>
          <p:cNvSpPr/>
          <p:nvPr/>
        </p:nvSpPr>
        <p:spPr>
          <a:xfrm>
            <a:off x="1162091" y="3036294"/>
            <a:ext cx="6029284"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Explain how God changed you (v. 14)</a:t>
            </a:r>
          </a:p>
        </p:txBody>
      </p:sp>
      <p:sp>
        <p:nvSpPr>
          <p:cNvPr id="6" name="Rectangle 5">
            <a:extLst>
              <a:ext uri="{FF2B5EF4-FFF2-40B4-BE49-F238E27FC236}">
                <a16:creationId xmlns:a16="http://schemas.microsoft.com/office/drawing/2014/main" id="{D95830B4-17AC-4BC9-A87C-7A7CE4057CD4}"/>
              </a:ext>
            </a:extLst>
          </p:cNvPr>
          <p:cNvSpPr/>
          <p:nvPr/>
        </p:nvSpPr>
        <p:spPr>
          <a:xfrm>
            <a:off x="1162091" y="3743575"/>
            <a:ext cx="7286584"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Declare that the gospel saves all sinners (v. 15)</a:t>
            </a:r>
          </a:p>
        </p:txBody>
      </p:sp>
      <p:sp>
        <p:nvSpPr>
          <p:cNvPr id="7" name="Rectangle 6">
            <a:extLst>
              <a:ext uri="{FF2B5EF4-FFF2-40B4-BE49-F238E27FC236}">
                <a16:creationId xmlns:a16="http://schemas.microsoft.com/office/drawing/2014/main" id="{908F4F65-1CD1-4AFA-B494-B5648217D825}"/>
              </a:ext>
            </a:extLst>
          </p:cNvPr>
          <p:cNvSpPr/>
          <p:nvPr/>
        </p:nvSpPr>
        <p:spPr>
          <a:xfrm>
            <a:off x="1162091" y="4450856"/>
            <a:ext cx="5924509"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Reassure that Jesus is patient (v. 16)</a:t>
            </a:r>
          </a:p>
        </p:txBody>
      </p:sp>
      <p:sp>
        <p:nvSpPr>
          <p:cNvPr id="8" name="Rectangle 7">
            <a:extLst>
              <a:ext uri="{FF2B5EF4-FFF2-40B4-BE49-F238E27FC236}">
                <a16:creationId xmlns:a16="http://schemas.microsoft.com/office/drawing/2014/main" id="{D91F5001-6E82-49D6-88E4-1EB11F33B918}"/>
              </a:ext>
            </a:extLst>
          </p:cNvPr>
          <p:cNvSpPr/>
          <p:nvPr/>
        </p:nvSpPr>
        <p:spPr>
          <a:xfrm>
            <a:off x="1114424" y="5138390"/>
            <a:ext cx="6915150"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Offer praise to Christ for life change (v. 17)</a:t>
            </a:r>
          </a:p>
        </p:txBody>
      </p:sp>
    </p:spTree>
    <p:extLst>
      <p:ext uri="{BB962C8B-B14F-4D97-AF65-F5344CB8AC3E}">
        <p14:creationId xmlns:p14="http://schemas.microsoft.com/office/powerpoint/2010/main" val="46628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Out of Darkness Comes Light - The Pappas Post">
            <a:extLst>
              <a:ext uri="{FF2B5EF4-FFF2-40B4-BE49-F238E27FC236}">
                <a16:creationId xmlns:a16="http://schemas.microsoft.com/office/drawing/2014/main" id="{AA4770D1-51BB-48E7-92CA-A8FD9F0A6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2" r="6720" b="2"/>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D65F108-35F5-40A7-9B9D-354B7CEC1427}"/>
              </a:ext>
            </a:extLst>
          </p:cNvPr>
          <p:cNvSpPr/>
          <p:nvPr/>
        </p:nvSpPr>
        <p:spPr>
          <a:xfrm>
            <a:off x="1114424" y="721719"/>
            <a:ext cx="6915150" cy="548099"/>
          </a:xfrm>
          <a:prstGeom prst="rect">
            <a:avLst/>
          </a:prstGeom>
          <a:solidFill>
            <a:schemeClr val="bg1"/>
          </a:solidFill>
        </p:spPr>
        <p:txBody>
          <a:bodyPr wrap="square">
            <a:spAutoFit/>
          </a:bodyPr>
          <a:lstStyle/>
          <a:p>
            <a:pPr>
              <a:lnSpc>
                <a:spcPct val="115000"/>
              </a:lnSpc>
              <a:spcBef>
                <a:spcPts val="1200"/>
              </a:spcBef>
            </a:pPr>
            <a:r>
              <a:rPr lang="en-US" sz="2800" i="1" dirty="0">
                <a:solidFill>
                  <a:srgbClr val="000000"/>
                </a:solidFill>
                <a:uFill>
                  <a:solidFill>
                    <a:srgbClr val="000000"/>
                  </a:solidFill>
                </a:uFill>
                <a:latin typeface="Times New Roman" panose="02020603050405020304" pitchFamily="18" charset="0"/>
                <a:ea typeface="Arial Unicode MS"/>
                <a:cs typeface="Arial Unicode MS"/>
              </a:rPr>
              <a:t>Apply the gospel to your own life </a:t>
            </a:r>
            <a:r>
              <a:rPr lang="en-US" sz="2800" dirty="0">
                <a:solidFill>
                  <a:srgbClr val="000000"/>
                </a:solidFill>
                <a:uFill>
                  <a:solidFill>
                    <a:srgbClr val="000000"/>
                  </a:solidFill>
                </a:uFill>
                <a:latin typeface="Times New Roman" panose="02020603050405020304" pitchFamily="18" charset="0"/>
                <a:ea typeface="Arial Unicode MS"/>
                <a:cs typeface="Arial Unicode MS"/>
              </a:rPr>
              <a:t>(1:12-17)</a:t>
            </a:r>
          </a:p>
        </p:txBody>
      </p:sp>
      <p:sp>
        <p:nvSpPr>
          <p:cNvPr id="5" name="Rectangle 4">
            <a:extLst>
              <a:ext uri="{FF2B5EF4-FFF2-40B4-BE49-F238E27FC236}">
                <a16:creationId xmlns:a16="http://schemas.microsoft.com/office/drawing/2014/main" id="{BE3CEE1D-0F52-47BB-9CB7-39B7CC4F2F17}"/>
              </a:ext>
            </a:extLst>
          </p:cNvPr>
          <p:cNvSpPr/>
          <p:nvPr/>
        </p:nvSpPr>
        <p:spPr>
          <a:xfrm>
            <a:off x="314325" y="1591145"/>
            <a:ext cx="8493125" cy="548099"/>
          </a:xfrm>
          <a:prstGeom prst="rect">
            <a:avLst/>
          </a:prstGeom>
          <a:solidFill>
            <a:schemeClr val="bg1"/>
          </a:solidFill>
        </p:spPr>
        <p:txBody>
          <a:bodyPr wrap="square">
            <a:spAutoFit/>
          </a:bodyPr>
          <a:lstStyle/>
          <a:p>
            <a:pPr>
              <a:lnSpc>
                <a:spcPct val="115000"/>
              </a:lnSpc>
              <a:spcBef>
                <a:spcPts val="1200"/>
              </a:spcBef>
            </a:pPr>
            <a:r>
              <a:rPr lang="en-US" sz="2800" i="1" dirty="0">
                <a:solidFill>
                  <a:srgbClr val="000000"/>
                </a:solidFill>
                <a:uFill>
                  <a:solidFill>
                    <a:srgbClr val="000000"/>
                  </a:solidFill>
                </a:uFill>
                <a:latin typeface="Times New Roman" panose="02020603050405020304" pitchFamily="18" charset="0"/>
                <a:ea typeface="Arial Unicode MS"/>
                <a:cs typeface="Arial Unicode MS"/>
              </a:rPr>
              <a:t> Challenge believers to remain steadfast in faith </a:t>
            </a:r>
            <a:r>
              <a:rPr lang="en-US" sz="2800" dirty="0">
                <a:solidFill>
                  <a:srgbClr val="000000"/>
                </a:solidFill>
                <a:uFill>
                  <a:solidFill>
                    <a:srgbClr val="000000"/>
                  </a:solidFill>
                </a:uFill>
                <a:latin typeface="Times New Roman" panose="02020603050405020304" pitchFamily="18" charset="0"/>
                <a:ea typeface="Arial Unicode MS"/>
                <a:cs typeface="Arial Unicode MS"/>
              </a:rPr>
              <a:t>(1:18-20)</a:t>
            </a:r>
          </a:p>
        </p:txBody>
      </p:sp>
      <p:sp>
        <p:nvSpPr>
          <p:cNvPr id="6" name="Rectangle 5">
            <a:extLst>
              <a:ext uri="{FF2B5EF4-FFF2-40B4-BE49-F238E27FC236}">
                <a16:creationId xmlns:a16="http://schemas.microsoft.com/office/drawing/2014/main" id="{983F5429-139B-442B-86C5-63CFDAB717C3}"/>
              </a:ext>
            </a:extLst>
          </p:cNvPr>
          <p:cNvSpPr/>
          <p:nvPr/>
        </p:nvSpPr>
        <p:spPr>
          <a:xfrm>
            <a:off x="819150" y="2385381"/>
            <a:ext cx="6457950" cy="104361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Corporate accountability helps us remain steadfast (v. 18)</a:t>
            </a:r>
          </a:p>
        </p:txBody>
      </p:sp>
      <p:sp>
        <p:nvSpPr>
          <p:cNvPr id="7" name="Rectangle 6">
            <a:extLst>
              <a:ext uri="{FF2B5EF4-FFF2-40B4-BE49-F238E27FC236}">
                <a16:creationId xmlns:a16="http://schemas.microsoft.com/office/drawing/2014/main" id="{F3C2A4CD-27D1-4734-B809-C8CF3C55ECC9}"/>
              </a:ext>
            </a:extLst>
          </p:cNvPr>
          <p:cNvSpPr/>
          <p:nvPr/>
        </p:nvSpPr>
        <p:spPr>
          <a:xfrm>
            <a:off x="819150" y="3513212"/>
            <a:ext cx="6457949" cy="104361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Our conscience helps us remain steadfast (v. 19a)</a:t>
            </a:r>
          </a:p>
        </p:txBody>
      </p:sp>
      <p:sp>
        <p:nvSpPr>
          <p:cNvPr id="8" name="Rectangle 7">
            <a:extLst>
              <a:ext uri="{FF2B5EF4-FFF2-40B4-BE49-F238E27FC236}">
                <a16:creationId xmlns:a16="http://schemas.microsoft.com/office/drawing/2014/main" id="{AD601D3B-8C63-4E17-A8B8-5EA974E7590A}"/>
              </a:ext>
            </a:extLst>
          </p:cNvPr>
          <p:cNvSpPr/>
          <p:nvPr/>
        </p:nvSpPr>
        <p:spPr>
          <a:xfrm>
            <a:off x="819149" y="4641043"/>
            <a:ext cx="6457949" cy="104361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Fatal examples help us remain steadfast (vs. </a:t>
            </a:r>
            <a:r>
              <a:rPr lang="en-US" sz="2800">
                <a:solidFill>
                  <a:schemeClr val="bg1"/>
                </a:solidFill>
                <a:uFill>
                  <a:solidFill>
                    <a:srgbClr val="000000"/>
                  </a:solidFill>
                </a:uFill>
                <a:latin typeface="Times New Roman" panose="02020603050405020304" pitchFamily="18" charset="0"/>
                <a:ea typeface="Arial Unicode MS"/>
                <a:cs typeface="Arial Unicode MS"/>
              </a:rPr>
              <a:t>19b-20</a:t>
            </a:r>
            <a:r>
              <a:rPr lang="en-US" sz="2800" dirty="0">
                <a:solidFill>
                  <a:schemeClr val="bg1"/>
                </a:solidFill>
                <a:uFill>
                  <a:solidFill>
                    <a:srgbClr val="000000"/>
                  </a:solidFill>
                </a:uFill>
                <a:latin typeface="Times New Roman" panose="02020603050405020304" pitchFamily="18" charset="0"/>
                <a:ea typeface="Arial Unicode MS"/>
                <a:cs typeface="Arial Unicode MS"/>
              </a:rPr>
              <a:t>)</a:t>
            </a:r>
          </a:p>
        </p:txBody>
      </p:sp>
    </p:spTree>
    <p:extLst>
      <p:ext uri="{BB962C8B-B14F-4D97-AF65-F5344CB8AC3E}">
        <p14:creationId xmlns:p14="http://schemas.microsoft.com/office/powerpoint/2010/main" val="292533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738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197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7838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3" name="Rectangle 2">
            <a:extLst>
              <a:ext uri="{FF2B5EF4-FFF2-40B4-BE49-F238E27FC236}">
                <a16:creationId xmlns:a16="http://schemas.microsoft.com/office/drawing/2014/main" id="{7B3380CA-B6A6-4675-87BC-9D5EA01AF309}"/>
              </a:ext>
            </a:extLst>
          </p:cNvPr>
          <p:cNvSpPr/>
          <p:nvPr/>
        </p:nvSpPr>
        <p:spPr>
          <a:xfrm>
            <a:off x="240691" y="1152766"/>
            <a:ext cx="2797784" cy="1967975"/>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 Life</a:t>
            </a:r>
            <a:endParaRPr lang="en-US" sz="14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4F6E1D08-1D55-430A-8CC6-DA48C50AD731}"/>
              </a:ext>
            </a:extLst>
          </p:cNvPr>
          <p:cNvSpPr/>
          <p:nvPr/>
        </p:nvSpPr>
        <p:spPr>
          <a:xfrm>
            <a:off x="6535170" y="5149009"/>
            <a:ext cx="2560189" cy="434158"/>
          </a:xfrm>
          <a:prstGeom prst="rect">
            <a:avLst/>
          </a:prstGeom>
          <a:solidFill>
            <a:srgbClr val="FF0000"/>
          </a:solidFill>
        </p:spPr>
        <p:txBody>
          <a:bodyPr wrap="none">
            <a:spAutoFit/>
          </a:bodyPr>
          <a:lstStyle/>
          <a:p>
            <a:pPr algn="ctr">
              <a:lnSpc>
                <a:spcPct val="115000"/>
              </a:lnSpc>
              <a:spcBef>
                <a:spcPts val="900"/>
              </a:spcBef>
            </a:pPr>
            <a:r>
              <a:rPr lang="en-US" sz="2100" b="1">
                <a:solidFill>
                  <a:schemeClr val="bg1"/>
                </a:solidFill>
                <a:uFill>
                  <a:solidFill>
                    <a:srgbClr val="000000"/>
                  </a:solidFill>
                </a:uFill>
                <a:latin typeface="Times New Roman" panose="02020603050405020304" pitchFamily="18" charset="0"/>
                <a:ea typeface="Arial Unicode MS"/>
                <a:cs typeface="Arial Unicode MS"/>
              </a:rPr>
              <a:t>Studies in 1 Timothy</a:t>
            </a:r>
            <a:endParaRPr lang="en-US" sz="105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578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240690" y="1152767"/>
            <a:ext cx="2845409" cy="2325893"/>
          </a:xfrm>
          <a:prstGeom prst="rect">
            <a:avLst/>
          </a:prstGeom>
          <a:solidFill>
            <a:schemeClr val="bg1"/>
          </a:solidFill>
        </p:spPr>
        <p:txBody>
          <a:bodyPr wrap="square">
            <a:spAutoFit/>
          </a:bodyPr>
          <a:lstStyle/>
          <a:p>
            <a:pPr algn="ctr">
              <a:lnSpc>
                <a:spcPct val="115000"/>
              </a:lnSpc>
              <a:spcBef>
                <a:spcPts val="900"/>
              </a:spcBef>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guard the gospel</a:t>
            </a:r>
            <a:endParaRPr lang="en-US" sz="11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88CD8F20-5897-4437-B467-115232566B4E}"/>
              </a:ext>
            </a:extLst>
          </p:cNvPr>
          <p:cNvSpPr/>
          <p:nvPr/>
        </p:nvSpPr>
        <p:spPr>
          <a:xfrm>
            <a:off x="6169573" y="5815759"/>
            <a:ext cx="2986587" cy="548099"/>
          </a:xfrm>
          <a:prstGeom prst="rect">
            <a:avLst/>
          </a:prstGeom>
          <a:solidFill>
            <a:srgbClr val="FF0000"/>
          </a:solidFill>
        </p:spPr>
        <p:txBody>
          <a:bodyPr wrap="non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1:12-20</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627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Woman Customer Reading Label On Stock Footage Video (100 ...">
            <a:extLst>
              <a:ext uri="{FF2B5EF4-FFF2-40B4-BE49-F238E27FC236}">
                <a16:creationId xmlns:a16="http://schemas.microsoft.com/office/drawing/2014/main" id="{80F1DC42-4D6F-4268-8CBE-02E5D43D29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93" r="19107"/>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579D384-9585-455C-8E25-D4B0AE862DDC}"/>
              </a:ext>
            </a:extLst>
          </p:cNvPr>
          <p:cNvSpPr/>
          <p:nvPr/>
        </p:nvSpPr>
        <p:spPr>
          <a:xfrm>
            <a:off x="27378" y="510334"/>
            <a:ext cx="4983993" cy="3319627"/>
          </a:xfrm>
          <a:prstGeom prst="rect">
            <a:avLst/>
          </a:prstGeom>
          <a:solidFill>
            <a:srgbClr val="FF0000"/>
          </a:solidFill>
        </p:spPr>
        <p:txBody>
          <a:bodyPr wrap="non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They protect the message</a:t>
            </a:r>
          </a:p>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1:1-11</a:t>
            </a:r>
          </a:p>
          <a:p>
            <a:pPr algn="ctr">
              <a:lnSpc>
                <a:spcPct val="115000"/>
              </a:lnSpc>
              <a:spcBef>
                <a:spcPts val="900"/>
              </a:spcBef>
            </a:pPr>
            <a:endParaRPr lang="en-US" sz="1200" b="1" dirty="0">
              <a:solidFill>
                <a:schemeClr val="bg1"/>
              </a:solidFill>
              <a:uFill>
                <a:solidFill>
                  <a:srgbClr val="000000"/>
                </a:solidFill>
              </a:uFill>
              <a:latin typeface="Times New Roman" panose="02020603050405020304" pitchFamily="18" charset="0"/>
              <a:ea typeface="Arial Unicode MS"/>
              <a:cs typeface="Arial Unicode MS"/>
            </a:endParaRPr>
          </a:p>
          <a:p>
            <a:pPr marL="457200" indent="-457200">
              <a:lnSpc>
                <a:spcPct val="115000"/>
              </a:lnSpc>
              <a:spcBef>
                <a:spcPts val="900"/>
              </a:spcBef>
              <a:buFont typeface="Arial" panose="020B0604020202020204" pitchFamily="34" charset="0"/>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Recognize authority</a:t>
            </a:r>
          </a:p>
          <a:p>
            <a:pPr marL="457200" indent="-457200">
              <a:lnSpc>
                <a:spcPct val="115000"/>
              </a:lnSpc>
              <a:spcBef>
                <a:spcPts val="900"/>
              </a:spcBef>
              <a:buFont typeface="Arial" panose="020B0604020202020204" pitchFamily="34" charset="0"/>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Don’t get distracted from goal</a:t>
            </a:r>
          </a:p>
          <a:p>
            <a:pPr marL="457200" indent="-457200">
              <a:lnSpc>
                <a:spcPct val="115000"/>
              </a:lnSpc>
              <a:spcBef>
                <a:spcPts val="900"/>
              </a:spcBef>
              <a:buFont typeface="Arial" panose="020B0604020202020204" pitchFamily="34" charset="0"/>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Retain the Law</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300237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 Think This Is the Best Sponge for Washing Dishes : Food Network ...">
            <a:extLst>
              <a:ext uri="{FF2B5EF4-FFF2-40B4-BE49-F238E27FC236}">
                <a16:creationId xmlns:a16="http://schemas.microsoft.com/office/drawing/2014/main" id="{E6F730C1-5361-4F89-8DD5-E789160CEB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91" b="9393"/>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rgbClr val="000000">
                  <a:alpha val="30000"/>
                </a:srgbClr>
              </a:gs>
              <a:gs pos="33000">
                <a:srgbClr val="000000">
                  <a:alpha val="20000"/>
                </a:srgbClr>
              </a:gs>
              <a:gs pos="0">
                <a:srgbClr val="000000">
                  <a:alpha val="0"/>
                </a:srgbClr>
              </a:gs>
              <a:gs pos="100000">
                <a:srgbClr val="000000">
                  <a:alpha val="3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69A665A-02BD-4753-8098-7EBB75F9A5C9}"/>
              </a:ext>
            </a:extLst>
          </p:cNvPr>
          <p:cNvSpPr/>
          <p:nvPr/>
        </p:nvSpPr>
        <p:spPr>
          <a:xfrm>
            <a:off x="0" y="390525"/>
            <a:ext cx="3495675" cy="1543331"/>
          </a:xfrm>
          <a:prstGeom prst="rect">
            <a:avLst/>
          </a:prstGeom>
          <a:solidFill>
            <a:schemeClr val="bg1"/>
          </a:solidFill>
        </p:spPr>
        <p:txBody>
          <a:bodyPr vert="horz" lIns="91440" tIns="45720" rIns="91440" bIns="45720" rtlCol="0" anchor="b">
            <a:normAutofit/>
          </a:bodyPr>
          <a:lstStyle/>
          <a:p>
            <a:pPr algn="ctr" defTabSz="914400">
              <a:lnSpc>
                <a:spcPct val="90000"/>
              </a:lnSpc>
              <a:spcBef>
                <a:spcPct val="0"/>
              </a:spcBef>
              <a:spcAft>
                <a:spcPts val="600"/>
              </a:spcAft>
            </a:pPr>
            <a:r>
              <a:rPr lang="en-US" sz="2800" b="1" dirty="0">
                <a:solidFill>
                  <a:srgbClr val="FFFFFF"/>
                </a:solidFill>
                <a:uFill>
                  <a:solidFill>
                    <a:srgbClr val="000000"/>
                  </a:solidFill>
                </a:uFill>
                <a:latin typeface="Times New Roman" panose="02020603050405020304" pitchFamily="18" charset="0"/>
                <a:ea typeface="+mj-ea"/>
                <a:cs typeface="Times New Roman" panose="02020603050405020304" pitchFamily="18" charset="0"/>
              </a:rPr>
              <a:t>They live the message</a:t>
            </a:r>
          </a:p>
          <a:p>
            <a:pPr algn="ctr" defTabSz="914400">
              <a:lnSpc>
                <a:spcPct val="90000"/>
              </a:lnSpc>
              <a:spcBef>
                <a:spcPct val="0"/>
              </a:spcBef>
              <a:spcAft>
                <a:spcPts val="600"/>
              </a:spcAft>
            </a:pPr>
            <a:endParaRPr lang="en-US" sz="2800" b="1" dirty="0">
              <a:solidFill>
                <a:srgbClr val="FFFFFF"/>
              </a:solidFill>
              <a:uFill>
                <a:solidFill>
                  <a:srgbClr val="000000"/>
                </a:solidFill>
              </a:uFill>
              <a:latin typeface="Times New Roman" panose="02020603050405020304" pitchFamily="18" charset="0"/>
              <a:ea typeface="+mj-ea"/>
              <a:cs typeface="Times New Roman" panose="02020603050405020304" pitchFamily="18" charset="0"/>
            </a:endParaRPr>
          </a:p>
          <a:p>
            <a:pPr algn="ctr" defTabSz="914400">
              <a:lnSpc>
                <a:spcPct val="90000"/>
              </a:lnSpc>
              <a:spcBef>
                <a:spcPct val="0"/>
              </a:spcBef>
              <a:spcAft>
                <a:spcPts val="600"/>
              </a:spcAft>
            </a:pPr>
            <a:r>
              <a:rPr lang="en-US" sz="2800" dirty="0">
                <a:solidFill>
                  <a:srgbClr val="FFFFFF"/>
                </a:solidFill>
                <a:uFill>
                  <a:solidFill>
                    <a:srgbClr val="000000"/>
                  </a:solidFill>
                </a:uFill>
                <a:latin typeface="Times New Roman" panose="02020603050405020304" pitchFamily="18" charset="0"/>
                <a:ea typeface="+mj-ea"/>
                <a:cs typeface="Times New Roman" panose="02020603050405020304" pitchFamily="18" charset="0"/>
              </a:rPr>
              <a:t>1 Timothy 1:12-20</a:t>
            </a:r>
          </a:p>
        </p:txBody>
      </p:sp>
    </p:spTree>
    <p:extLst>
      <p:ext uri="{BB962C8B-B14F-4D97-AF65-F5344CB8AC3E}">
        <p14:creationId xmlns:p14="http://schemas.microsoft.com/office/powerpoint/2010/main" val="2506483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Out of Darkness Comes Light - The Pappas Post">
            <a:extLst>
              <a:ext uri="{FF2B5EF4-FFF2-40B4-BE49-F238E27FC236}">
                <a16:creationId xmlns:a16="http://schemas.microsoft.com/office/drawing/2014/main" id="{AA4770D1-51BB-48E7-92CA-A8FD9F0A6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2" r="6720" b="2"/>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D65F108-35F5-40A7-9B9D-354B7CEC1427}"/>
              </a:ext>
            </a:extLst>
          </p:cNvPr>
          <p:cNvSpPr/>
          <p:nvPr/>
        </p:nvSpPr>
        <p:spPr>
          <a:xfrm>
            <a:off x="1114424" y="721719"/>
            <a:ext cx="6915150" cy="548099"/>
          </a:xfrm>
          <a:prstGeom prst="rect">
            <a:avLst/>
          </a:prstGeom>
          <a:solidFill>
            <a:schemeClr val="bg1"/>
          </a:solidFill>
        </p:spPr>
        <p:txBody>
          <a:bodyPr wrap="square">
            <a:spAutoFit/>
          </a:bodyPr>
          <a:lstStyle/>
          <a:p>
            <a:pPr>
              <a:lnSpc>
                <a:spcPct val="115000"/>
              </a:lnSpc>
              <a:spcBef>
                <a:spcPts val="1200"/>
              </a:spcBef>
            </a:pPr>
            <a:r>
              <a:rPr lang="en-US" sz="2800" i="1" dirty="0">
                <a:solidFill>
                  <a:srgbClr val="000000"/>
                </a:solidFill>
                <a:uFill>
                  <a:solidFill>
                    <a:srgbClr val="000000"/>
                  </a:solidFill>
                </a:uFill>
                <a:latin typeface="Times New Roman" panose="02020603050405020304" pitchFamily="18" charset="0"/>
                <a:ea typeface="Arial Unicode MS"/>
                <a:cs typeface="Arial Unicode MS"/>
              </a:rPr>
              <a:t>Apply the gospel to your own life </a:t>
            </a:r>
            <a:r>
              <a:rPr lang="en-US" sz="2800" dirty="0">
                <a:solidFill>
                  <a:srgbClr val="000000"/>
                </a:solidFill>
                <a:uFill>
                  <a:solidFill>
                    <a:srgbClr val="000000"/>
                  </a:solidFill>
                </a:uFill>
                <a:latin typeface="Times New Roman" panose="02020603050405020304" pitchFamily="18" charset="0"/>
                <a:ea typeface="Arial Unicode MS"/>
                <a:cs typeface="Arial Unicode MS"/>
              </a:rPr>
              <a:t>(1:12-17)</a:t>
            </a:r>
          </a:p>
        </p:txBody>
      </p:sp>
      <p:sp>
        <p:nvSpPr>
          <p:cNvPr id="3" name="Rectangle 2">
            <a:extLst>
              <a:ext uri="{FF2B5EF4-FFF2-40B4-BE49-F238E27FC236}">
                <a16:creationId xmlns:a16="http://schemas.microsoft.com/office/drawing/2014/main" id="{60F9631E-D507-4AD4-811D-A67FF0AD8E8C}"/>
              </a:ext>
            </a:extLst>
          </p:cNvPr>
          <p:cNvSpPr/>
          <p:nvPr/>
        </p:nvSpPr>
        <p:spPr>
          <a:xfrm>
            <a:off x="1162091" y="1669804"/>
            <a:ext cx="5342232" cy="548099"/>
          </a:xfrm>
          <a:prstGeom prst="rect">
            <a:avLst/>
          </a:prstGeom>
          <a:solidFill>
            <a:schemeClr val="tx1"/>
          </a:solidFill>
        </p:spPr>
        <p:txBody>
          <a:bodyPr wrap="non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Credit God for life change (v. 12)</a:t>
            </a:r>
          </a:p>
        </p:txBody>
      </p:sp>
      <p:sp>
        <p:nvSpPr>
          <p:cNvPr id="4" name="Rectangle 3">
            <a:extLst>
              <a:ext uri="{FF2B5EF4-FFF2-40B4-BE49-F238E27FC236}">
                <a16:creationId xmlns:a16="http://schemas.microsoft.com/office/drawing/2014/main" id="{BBD0ABD1-0117-45CA-B6F2-8B940E93CB23}"/>
              </a:ext>
            </a:extLst>
          </p:cNvPr>
          <p:cNvSpPr/>
          <p:nvPr/>
        </p:nvSpPr>
        <p:spPr>
          <a:xfrm>
            <a:off x="1162091" y="2343839"/>
            <a:ext cx="5613715"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Arial Unicode MS"/>
              </a:rPr>
              <a:t>Recall pre-conversion state (v. 13)</a:t>
            </a:r>
          </a:p>
        </p:txBody>
      </p:sp>
    </p:spTree>
    <p:extLst>
      <p:ext uri="{BB962C8B-B14F-4D97-AF65-F5344CB8AC3E}">
        <p14:creationId xmlns:p14="http://schemas.microsoft.com/office/powerpoint/2010/main" val="354735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5BA5EA58-47B5-4041-B83A-FF634F70D564}"/>
              </a:ext>
            </a:extLst>
          </p:cNvPr>
          <p:cNvSpPr/>
          <p:nvPr/>
        </p:nvSpPr>
        <p:spPr>
          <a:xfrm>
            <a:off x="366712" y="672316"/>
            <a:ext cx="8410575" cy="4832092"/>
          </a:xfrm>
          <a:prstGeom prst="rect">
            <a:avLst/>
          </a:prstGeom>
        </p:spPr>
        <p:txBody>
          <a:bodyPr wrap="square">
            <a:spAutoFit/>
          </a:bodyPr>
          <a:lstStyle/>
          <a:p>
            <a:r>
              <a:rPr lang="en-US" sz="2800" b="1" u="sng" dirty="0">
                <a:solidFill>
                  <a:schemeClr val="bg1"/>
                </a:solidFill>
                <a:latin typeface="Times New Roman" panose="02020603050405020304" pitchFamily="18" charset="0"/>
                <a:cs typeface="Times New Roman" panose="02020603050405020304" pitchFamily="18" charset="0"/>
              </a:rPr>
              <a:t>Acts 22:3-5														</a:t>
            </a:r>
          </a:p>
          <a:p>
            <a:r>
              <a:rPr lang="en-US" sz="2800" b="1" baseline="30000" dirty="0">
                <a:solidFill>
                  <a:schemeClr val="bg1"/>
                </a:solidFill>
                <a:latin typeface="Times New Roman" panose="02020603050405020304" pitchFamily="18" charset="0"/>
                <a:cs typeface="Times New Roman" panose="02020603050405020304" pitchFamily="18" charset="0"/>
              </a:rPr>
              <a:t>3 </a:t>
            </a:r>
            <a:r>
              <a:rPr lang="en-US" sz="2800" dirty="0">
                <a:solidFill>
                  <a:schemeClr val="bg1"/>
                </a:solidFill>
                <a:latin typeface="Times New Roman" panose="02020603050405020304" pitchFamily="18" charset="0"/>
                <a:cs typeface="Times New Roman" panose="02020603050405020304" pitchFamily="18" charset="0"/>
              </a:rPr>
              <a:t>“I am a Jew, born in Tarsus in Cilicia, but brought up in this city, educated at the feet of Gamaliel according to the strict manner of the law of our fathers, being zealous for God as all of you are this day. </a:t>
            </a:r>
            <a:r>
              <a:rPr lang="en-US" sz="2800" b="1" baseline="30000" dirty="0">
                <a:solidFill>
                  <a:schemeClr val="bg1"/>
                </a:solidFill>
                <a:latin typeface="Times New Roman" panose="02020603050405020304" pitchFamily="18" charset="0"/>
                <a:cs typeface="Times New Roman" panose="02020603050405020304" pitchFamily="18" charset="0"/>
              </a:rPr>
              <a:t>4 </a:t>
            </a:r>
            <a:r>
              <a:rPr lang="en-US" sz="2800" dirty="0">
                <a:solidFill>
                  <a:schemeClr val="bg1"/>
                </a:solidFill>
                <a:latin typeface="Times New Roman" panose="02020603050405020304" pitchFamily="18" charset="0"/>
                <a:cs typeface="Times New Roman" panose="02020603050405020304" pitchFamily="18" charset="0"/>
              </a:rPr>
              <a:t>I persecuted this Way </a:t>
            </a:r>
            <a:r>
              <a:rPr lang="en-US" sz="2800" u="sng" dirty="0">
                <a:solidFill>
                  <a:schemeClr val="bg1"/>
                </a:solidFill>
                <a:latin typeface="Times New Roman" panose="02020603050405020304" pitchFamily="18" charset="0"/>
                <a:cs typeface="Times New Roman" panose="02020603050405020304" pitchFamily="18" charset="0"/>
              </a:rPr>
              <a:t>to the death</a:t>
            </a:r>
            <a:r>
              <a:rPr lang="en-US" sz="2800" dirty="0">
                <a:solidFill>
                  <a:schemeClr val="bg1"/>
                </a:solidFill>
                <a:latin typeface="Times New Roman" panose="02020603050405020304" pitchFamily="18" charset="0"/>
                <a:cs typeface="Times New Roman" panose="02020603050405020304" pitchFamily="18" charset="0"/>
              </a:rPr>
              <a:t>, binding and delivering to prison </a:t>
            </a:r>
            <a:r>
              <a:rPr lang="en-US" sz="2800" u="sng" dirty="0">
                <a:solidFill>
                  <a:schemeClr val="bg1"/>
                </a:solidFill>
                <a:latin typeface="Times New Roman" panose="02020603050405020304" pitchFamily="18" charset="0"/>
                <a:cs typeface="Times New Roman" panose="02020603050405020304" pitchFamily="18" charset="0"/>
              </a:rPr>
              <a:t>both men and women</a:t>
            </a:r>
            <a:r>
              <a:rPr lang="en-US" sz="2800" dirty="0">
                <a:solidFill>
                  <a:schemeClr val="bg1"/>
                </a:solidFill>
                <a:latin typeface="Times New Roman" panose="02020603050405020304" pitchFamily="18" charset="0"/>
                <a:cs typeface="Times New Roman" panose="02020603050405020304" pitchFamily="18" charset="0"/>
              </a:rPr>
              <a:t>, </a:t>
            </a:r>
            <a:r>
              <a:rPr lang="en-US" sz="2800" b="1" baseline="30000" dirty="0">
                <a:solidFill>
                  <a:schemeClr val="bg1"/>
                </a:solidFill>
                <a:latin typeface="Times New Roman" panose="02020603050405020304" pitchFamily="18" charset="0"/>
                <a:cs typeface="Times New Roman" panose="02020603050405020304" pitchFamily="18" charset="0"/>
              </a:rPr>
              <a:t>5 </a:t>
            </a:r>
            <a:r>
              <a:rPr lang="en-US" sz="2800" dirty="0">
                <a:solidFill>
                  <a:schemeClr val="bg1"/>
                </a:solidFill>
                <a:latin typeface="Times New Roman" panose="02020603050405020304" pitchFamily="18" charset="0"/>
                <a:cs typeface="Times New Roman" panose="02020603050405020304" pitchFamily="18" charset="0"/>
              </a:rPr>
              <a:t>as the high priest and the whole council of elders can bear me witness. From them I received letters to the brothers, and I journeyed toward Damascus to take those also who were there and bring them in bonds to Jerusalem to be punished.</a:t>
            </a:r>
          </a:p>
        </p:txBody>
      </p:sp>
    </p:spTree>
    <p:extLst>
      <p:ext uri="{BB962C8B-B14F-4D97-AF65-F5344CB8AC3E}">
        <p14:creationId xmlns:p14="http://schemas.microsoft.com/office/powerpoint/2010/main" val="21069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5BA5EA58-47B5-4041-B83A-FF634F70D564}"/>
              </a:ext>
            </a:extLst>
          </p:cNvPr>
          <p:cNvSpPr/>
          <p:nvPr/>
        </p:nvSpPr>
        <p:spPr>
          <a:xfrm>
            <a:off x="366712" y="672316"/>
            <a:ext cx="8410575" cy="3970318"/>
          </a:xfrm>
          <a:prstGeom prst="rect">
            <a:avLst/>
          </a:prstGeom>
        </p:spPr>
        <p:txBody>
          <a:bodyPr wrap="square">
            <a:spAutoFit/>
          </a:bodyPr>
          <a:lstStyle/>
          <a:p>
            <a:r>
              <a:rPr lang="en-US" sz="2800" b="1" u="sng" dirty="0">
                <a:solidFill>
                  <a:schemeClr val="bg1"/>
                </a:solidFill>
                <a:latin typeface="Times New Roman" panose="02020603050405020304" pitchFamily="18" charset="0"/>
                <a:cs typeface="Times New Roman" panose="02020603050405020304" pitchFamily="18" charset="0"/>
              </a:rPr>
              <a:t>Acts 26:9-11													</a:t>
            </a:r>
          </a:p>
          <a:p>
            <a:r>
              <a:rPr lang="en-US" sz="2800" b="1" baseline="30000" dirty="0">
                <a:solidFill>
                  <a:schemeClr val="bg1"/>
                </a:solidFill>
                <a:latin typeface="Times New Roman" panose="02020603050405020304" pitchFamily="18" charset="0"/>
                <a:cs typeface="Times New Roman" panose="02020603050405020304" pitchFamily="18" charset="0"/>
              </a:rPr>
              <a:t>9 </a:t>
            </a:r>
            <a:r>
              <a:rPr lang="en-US" sz="2800" dirty="0">
                <a:solidFill>
                  <a:schemeClr val="bg1"/>
                </a:solidFill>
                <a:latin typeface="Times New Roman" panose="02020603050405020304" pitchFamily="18" charset="0"/>
                <a:cs typeface="Times New Roman" panose="02020603050405020304" pitchFamily="18" charset="0"/>
              </a:rPr>
              <a:t>“I myself was convinced that I ought to do many things in opposing the name of Jesus of Nazareth. </a:t>
            </a:r>
            <a:r>
              <a:rPr lang="en-US" sz="2800" b="1" baseline="30000" dirty="0">
                <a:solidFill>
                  <a:schemeClr val="bg1"/>
                </a:solidFill>
                <a:latin typeface="Times New Roman" panose="02020603050405020304" pitchFamily="18" charset="0"/>
                <a:cs typeface="Times New Roman" panose="02020603050405020304" pitchFamily="18" charset="0"/>
              </a:rPr>
              <a:t>10 </a:t>
            </a:r>
            <a:r>
              <a:rPr lang="en-US" sz="2800" dirty="0">
                <a:solidFill>
                  <a:schemeClr val="bg1"/>
                </a:solidFill>
                <a:latin typeface="Times New Roman" panose="02020603050405020304" pitchFamily="18" charset="0"/>
                <a:cs typeface="Times New Roman" panose="02020603050405020304" pitchFamily="18" charset="0"/>
              </a:rPr>
              <a:t>And I did so in Jerusalem. I not only </a:t>
            </a:r>
            <a:r>
              <a:rPr lang="en-US" sz="2800" u="sng" dirty="0">
                <a:solidFill>
                  <a:schemeClr val="bg1"/>
                </a:solidFill>
                <a:latin typeface="Times New Roman" panose="02020603050405020304" pitchFamily="18" charset="0"/>
                <a:cs typeface="Times New Roman" panose="02020603050405020304" pitchFamily="18" charset="0"/>
              </a:rPr>
              <a:t>locked up</a:t>
            </a:r>
            <a:r>
              <a:rPr lang="en-US" sz="2800" dirty="0">
                <a:solidFill>
                  <a:schemeClr val="bg1"/>
                </a:solidFill>
                <a:latin typeface="Times New Roman" panose="02020603050405020304" pitchFamily="18" charset="0"/>
                <a:cs typeface="Times New Roman" panose="02020603050405020304" pitchFamily="18" charset="0"/>
              </a:rPr>
              <a:t> many of the saints </a:t>
            </a:r>
            <a:r>
              <a:rPr lang="en-US" sz="2800" u="sng" dirty="0">
                <a:solidFill>
                  <a:schemeClr val="bg1"/>
                </a:solidFill>
                <a:latin typeface="Times New Roman" panose="02020603050405020304" pitchFamily="18" charset="0"/>
                <a:cs typeface="Times New Roman" panose="02020603050405020304" pitchFamily="18" charset="0"/>
              </a:rPr>
              <a:t>in prison</a:t>
            </a:r>
            <a:r>
              <a:rPr lang="en-US" sz="2800" dirty="0">
                <a:solidFill>
                  <a:schemeClr val="bg1"/>
                </a:solidFill>
                <a:latin typeface="Times New Roman" panose="02020603050405020304" pitchFamily="18" charset="0"/>
                <a:cs typeface="Times New Roman" panose="02020603050405020304" pitchFamily="18" charset="0"/>
              </a:rPr>
              <a:t> after receiving authority from the chief priests, but when they were </a:t>
            </a:r>
            <a:r>
              <a:rPr lang="en-US" sz="2800" u="sng" dirty="0">
                <a:solidFill>
                  <a:schemeClr val="bg1"/>
                </a:solidFill>
                <a:latin typeface="Times New Roman" panose="02020603050405020304" pitchFamily="18" charset="0"/>
                <a:cs typeface="Times New Roman" panose="02020603050405020304" pitchFamily="18" charset="0"/>
              </a:rPr>
              <a:t>put to death </a:t>
            </a:r>
            <a:r>
              <a:rPr lang="en-US" sz="2800" dirty="0">
                <a:solidFill>
                  <a:schemeClr val="bg1"/>
                </a:solidFill>
                <a:latin typeface="Times New Roman" panose="02020603050405020304" pitchFamily="18" charset="0"/>
                <a:cs typeface="Times New Roman" panose="02020603050405020304" pitchFamily="18" charset="0"/>
              </a:rPr>
              <a:t>I cast my vote against them. </a:t>
            </a:r>
            <a:r>
              <a:rPr lang="en-US" sz="2800" b="1" baseline="30000" dirty="0">
                <a:solidFill>
                  <a:schemeClr val="bg1"/>
                </a:solidFill>
                <a:latin typeface="Times New Roman" panose="02020603050405020304" pitchFamily="18" charset="0"/>
                <a:cs typeface="Times New Roman" panose="02020603050405020304" pitchFamily="18" charset="0"/>
              </a:rPr>
              <a:t>11 </a:t>
            </a:r>
            <a:r>
              <a:rPr lang="en-US" sz="2800" dirty="0">
                <a:solidFill>
                  <a:schemeClr val="bg1"/>
                </a:solidFill>
                <a:latin typeface="Times New Roman" panose="02020603050405020304" pitchFamily="18" charset="0"/>
                <a:cs typeface="Times New Roman" panose="02020603050405020304" pitchFamily="18" charset="0"/>
              </a:rPr>
              <a:t>And I punished them often in all the synagogues and </a:t>
            </a:r>
            <a:r>
              <a:rPr lang="en-US" sz="2800" u="sng" dirty="0">
                <a:solidFill>
                  <a:schemeClr val="bg1"/>
                </a:solidFill>
                <a:latin typeface="Times New Roman" panose="02020603050405020304" pitchFamily="18" charset="0"/>
                <a:cs typeface="Times New Roman" panose="02020603050405020304" pitchFamily="18" charset="0"/>
              </a:rPr>
              <a:t>tried to make them blaspheme</a:t>
            </a:r>
            <a:r>
              <a:rPr lang="en-US" sz="2800" dirty="0">
                <a:solidFill>
                  <a:schemeClr val="bg1"/>
                </a:solidFill>
                <a:latin typeface="Times New Roman" panose="02020603050405020304" pitchFamily="18" charset="0"/>
                <a:cs typeface="Times New Roman" panose="02020603050405020304" pitchFamily="18" charset="0"/>
              </a:rPr>
              <a:t>, and in </a:t>
            </a:r>
            <a:r>
              <a:rPr lang="en-US" sz="2800" u="sng" dirty="0">
                <a:solidFill>
                  <a:schemeClr val="bg1"/>
                </a:solidFill>
                <a:latin typeface="Times New Roman" panose="02020603050405020304" pitchFamily="18" charset="0"/>
                <a:cs typeface="Times New Roman" panose="02020603050405020304" pitchFamily="18" charset="0"/>
              </a:rPr>
              <a:t>raging fury </a:t>
            </a:r>
            <a:r>
              <a:rPr lang="en-US" sz="2800" dirty="0">
                <a:solidFill>
                  <a:schemeClr val="bg1"/>
                </a:solidFill>
                <a:latin typeface="Times New Roman" panose="02020603050405020304" pitchFamily="18" charset="0"/>
                <a:cs typeface="Times New Roman" panose="02020603050405020304" pitchFamily="18" charset="0"/>
              </a:rPr>
              <a:t>against them I persecuted them even to foreign cities.</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78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716</Words>
  <Application>Microsoft Macintosh PowerPoint</Application>
  <PresentationFormat>On-screen Show (4:3)</PresentationFormat>
  <Paragraphs>52</Paragraphs>
  <Slides>17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Castellar</vt:lpstr>
      <vt:lpstr>Symbol</vt:lpstr>
      <vt:lpstr>Times New Roman</vt:lpstr>
      <vt:lpstr>Wingdings</vt:lpstr>
      <vt:lpstr>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9</cp:revision>
  <dcterms:created xsi:type="dcterms:W3CDTF">2020-06-11T09:35:06Z</dcterms:created>
  <dcterms:modified xsi:type="dcterms:W3CDTF">2020-06-14T03:30:52Z</dcterms:modified>
</cp:coreProperties>
</file>